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51" r:id="rId2"/>
    <p:sldMasterId id="2147483653" r:id="rId3"/>
    <p:sldMasterId id="2147483655" r:id="rId4"/>
    <p:sldMasterId id="2147483657" r:id="rId5"/>
  </p:sldMasterIdLst>
  <p:sldIdLst>
    <p:sldId id="256" r:id="rId6"/>
    <p:sldId id="260" r:id="rId7"/>
    <p:sldId id="263" r:id="rId8"/>
    <p:sldId id="266" r:id="rId9"/>
    <p:sldId id="269" r:id="rId10"/>
  </p:sldIdLst>
  <p:sldSz cx="7543800" cy="10693400"/>
  <p:notesSz cx="7543800" cy="10693400"/>
  <p:custDataLst>
    <p:tags r:id="rId11"/>
  </p:custDataLst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5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slideMaster" Target="slideMasters/slideMaster2.xml" /><Relationship Id="rId3" Type="http://schemas.openxmlformats.org/officeDocument/2006/relationships/slideMaster" Target="slideMasters/slideMaster3.xml" /><Relationship Id="rId4" Type="http://schemas.openxmlformats.org/officeDocument/2006/relationships/slideMaster" Target="slideMasters/slideMaster4.xml" /><Relationship Id="rId5" Type="http://schemas.openxmlformats.org/officeDocument/2006/relationships/slideMaster" Target="slideMasters/slideMaster5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heme" Target="../theme/theme2.xml" /></Relationships>
</file>

<file path=ppt/slideMasters/_rels/slideMaster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theme" Target="../theme/theme3.xml" /></Relationships>
</file>

<file path=ppt/slideMasters/_rels/slideMaster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theme" Target="../theme/theme4.xml" /></Relationships>
</file>

<file path=ppt/slideMasters/_rels/slideMaster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theme" Target="../theme/theme5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Relationship Id="rId3" Type="http://schemas.openxmlformats.org/officeDocument/2006/relationships/image" Target="../media/image2.jpeg" /><Relationship Id="rId4" Type="http://schemas.openxmlformats.org/officeDocument/2006/relationships/image" Target="../media/image3.jpeg" /><Relationship Id="rId5" Type="http://schemas.openxmlformats.org/officeDocument/2006/relationships/image" Target="../media/image4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eg" /><Relationship Id="rId3" Type="http://schemas.openxmlformats.org/officeDocument/2006/relationships/image" Target="../media/image3.jpeg" /><Relationship Id="rId4" Type="http://schemas.openxmlformats.org/officeDocument/2006/relationships/image" Target="../media/image4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2.jpeg" /><Relationship Id="rId3" Type="http://schemas.openxmlformats.org/officeDocument/2006/relationships/image" Target="../media/image3.jpeg" /><Relationship Id="rId4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.jpeg" /><Relationship Id="rId3" Type="http://schemas.openxmlformats.org/officeDocument/2006/relationships/image" Target="../media/image2.jpeg" /><Relationship Id="rId4" Type="http://schemas.openxmlformats.org/officeDocument/2006/relationships/image" Target="../media/image3.jpeg" /><Relationship Id="rId5" Type="http://schemas.openxmlformats.org/officeDocument/2006/relationships/image" Target="../media/image4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image" Target="../media/image1.jpeg" /><Relationship Id="rId3" Type="http://schemas.openxmlformats.org/officeDocument/2006/relationships/image" Target="../media/image2.jpeg" /><Relationship Id="rId4" Type="http://schemas.openxmlformats.org/officeDocument/2006/relationships/image" Target="../media/image3.jpe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6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5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4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3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2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1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0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9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8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7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6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5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3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304800" y="304291"/>
            <a:ext cx="7239000" cy="1008583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6491096" y="3018790"/>
            <a:ext cx="129540" cy="129158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962609" y="3004693"/>
            <a:ext cx="5425490" cy="5252846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38148" y="458273"/>
            <a:ext cx="618831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612513" y="458273"/>
            <a:ext cx="2519416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Diyala</a:t>
            </a:r>
            <a:r>
              <a:rPr sz="10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university</a:t>
            </a:r>
            <a:r>
              <a:rPr sz="10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/ College of</a:t>
            </a:r>
            <a:r>
              <a:rPr sz="1000" spc="2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Engineering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51636" y="667061"/>
            <a:ext cx="1045497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Omar A. Imran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135502" y="610023"/>
            <a:ext cx="952500" cy="4967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61"/>
              </a:lnSpc>
              <a:spcBef>
                <a:spcPct val="0"/>
              </a:spcBef>
              <a:spcAft>
                <a:spcPct val="0"/>
              </a:spcAft>
            </a:pPr>
            <a:r>
              <a:rPr sz="1500" b="1">
                <a:solidFill>
                  <a:srgbClr val="7F7F7F"/>
                </a:solidFill>
                <a:latin typeface="Times New Roman"/>
                <a:cs typeface="Times New Roman"/>
              </a:rPr>
              <a:t>MatLab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181346" y="667061"/>
            <a:ext cx="1750343" cy="4875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Eng.</a:t>
            </a:r>
          </a:p>
          <a:p>
            <a:pPr marL="303275" marR="0">
              <a:lnSpc>
                <a:spcPts val="1102"/>
              </a:lnSpc>
              <a:spcBef>
                <a:spcPts val="13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Second Class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11656" y="824033"/>
            <a:ext cx="825195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2019 – 2020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19632" y="1339468"/>
            <a:ext cx="860740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(x+1)^2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719632" y="1645269"/>
            <a:ext cx="2396773" cy="772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factor</a:t>
            </a:r>
            <a:r>
              <a:rPr sz="1400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-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equation x2-y2;</a:t>
            </a:r>
          </a:p>
          <a:p>
            <a:pPr marL="0" marR="0">
              <a:lnSpc>
                <a:spcPts val="1568"/>
              </a:lnSpc>
              <a:spcBef>
                <a:spcPts val="811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&gt;&gt;syms</a:t>
            </a:r>
            <a:r>
              <a:rPr sz="1400" spc="15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x y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719632" y="2259964"/>
            <a:ext cx="1643014" cy="7722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&gt;&gt;factor(x^2-y^2)</a:t>
            </a:r>
          </a:p>
          <a:p>
            <a:pPr marL="0" marR="0">
              <a:lnSpc>
                <a:spcPts val="1568"/>
              </a:lnSpc>
              <a:spcBef>
                <a:spcPts val="843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ans =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19632" y="2872612"/>
            <a:ext cx="1093725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(x-y)*(x+y)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719632" y="3178413"/>
            <a:ext cx="6804424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Expand</a:t>
            </a:r>
            <a:r>
              <a:rPr sz="1400" b="1" spc="1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command</a:t>
            </a:r>
            <a:r>
              <a:rPr sz="1400" spc="12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sz="1400" spc="1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be</a:t>
            </a:r>
            <a:r>
              <a:rPr sz="1400" spc="1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used</a:t>
            </a:r>
            <a:r>
              <a:rPr sz="1400" spc="1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400" spc="1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expand</a:t>
            </a:r>
            <a:r>
              <a:rPr sz="1400" spc="1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1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terms</a:t>
            </a:r>
            <a:r>
              <a:rPr sz="1400" spc="1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400" spc="1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any</a:t>
            </a:r>
            <a:r>
              <a:rPr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power</a:t>
            </a:r>
            <a:r>
              <a:rPr sz="1400" spc="1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equation.</a:t>
            </a:r>
            <a:r>
              <a:rPr sz="1400" spc="1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Let's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719632" y="3485118"/>
            <a:ext cx="505881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use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719632" y="3792966"/>
            <a:ext cx="5021886" cy="772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expand command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to expand the following equation (x2-y2)3.</a:t>
            </a:r>
          </a:p>
          <a:p>
            <a:pPr marL="0" marR="0">
              <a:lnSpc>
                <a:spcPts val="1568"/>
              </a:lnSpc>
              <a:spcBef>
                <a:spcPts val="811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Arial"/>
                <a:cs typeface="Arial"/>
              </a:rPr>
              <a:t>&gt;&gt;expand((x^2-y^2)^3)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719632" y="4406137"/>
            <a:ext cx="727266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Arial"/>
                <a:cs typeface="Arial"/>
              </a:rPr>
              <a:t>ans =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719632" y="4712461"/>
            <a:ext cx="2890583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Arial"/>
                <a:cs typeface="Arial"/>
              </a:rPr>
              <a:t>x^6-3*x^4*y^2+3*x^2*y^4-y^6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719632" y="5632688"/>
            <a:ext cx="5338576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simplify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command is</a:t>
            </a:r>
            <a:r>
              <a:rPr sz="14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useful to simplify some</a:t>
            </a:r>
            <a:r>
              <a:rPr sz="14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equations like.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719632" y="5939535"/>
            <a:ext cx="2980494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Arial"/>
                <a:cs typeface="Arial"/>
              </a:rPr>
              <a:t>&gt;&gt;simplify((x^3-4*x)/(x^2+2*x))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719632" y="6247383"/>
            <a:ext cx="727266" cy="7722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Arial"/>
                <a:cs typeface="Arial"/>
              </a:rPr>
              <a:t>ans =</a:t>
            </a:r>
          </a:p>
          <a:p>
            <a:pPr marL="0" marR="0">
              <a:lnSpc>
                <a:spcPts val="1568"/>
              </a:lnSpc>
              <a:spcBef>
                <a:spcPts val="843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Arial"/>
                <a:cs typeface="Arial"/>
              </a:rPr>
              <a:t>x-2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719632" y="7067225"/>
            <a:ext cx="1822287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0"/>
              </a:lnSpc>
              <a:spcBef>
                <a:spcPct val="0"/>
              </a:spcBef>
              <a:spcAft>
                <a:spcPct val="0"/>
              </a:spcAft>
            </a:pPr>
            <a:r>
              <a:rPr sz="1400" b="1" u="sng">
                <a:solidFill>
                  <a:srgbClr val="000000"/>
                </a:solidFill>
                <a:latin typeface="Times New Roman"/>
                <a:cs typeface="Times New Roman"/>
              </a:rPr>
              <a:t>2.</a:t>
            </a:r>
            <a:r>
              <a:rPr sz="1400" b="1" u="sng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 u="sng">
                <a:solidFill>
                  <a:srgbClr val="000000"/>
                </a:solidFill>
                <a:latin typeface="Times New Roman"/>
                <a:cs typeface="Times New Roman"/>
              </a:rPr>
              <a:t>Solving Equations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719632" y="7373549"/>
            <a:ext cx="2095686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0"/>
              </a:lnSpc>
              <a:spcBef>
                <a:spcPct val="0"/>
              </a:spcBef>
              <a:spcAft>
                <a:spcPct val="0"/>
              </a:spcAft>
            </a:pPr>
            <a:r>
              <a:rPr sz="1400" b="1" u="sng">
                <a:solidFill>
                  <a:srgbClr val="000000"/>
                </a:solidFill>
                <a:latin typeface="Times New Roman"/>
                <a:cs typeface="Times New Roman"/>
              </a:rPr>
              <a:t>2.1 Algebraic Equations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719632" y="7677896"/>
            <a:ext cx="6714297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sz="14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using Symbolic Toolbox, you</a:t>
            </a:r>
            <a:r>
              <a:rPr sz="14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can find solutions of algebraic equations with or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719632" y="7984601"/>
            <a:ext cx="6804079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without</a:t>
            </a:r>
            <a:r>
              <a:rPr sz="1400" spc="1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using</a:t>
            </a:r>
            <a:r>
              <a:rPr sz="1400" spc="1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numerical</a:t>
            </a:r>
            <a:r>
              <a:rPr sz="1400" spc="17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values.</a:t>
            </a:r>
            <a:r>
              <a:rPr sz="1400" spc="1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If</a:t>
            </a:r>
            <a:r>
              <a:rPr sz="1400" spc="1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400" spc="17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need</a:t>
            </a:r>
            <a:r>
              <a:rPr sz="1400" spc="1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400" spc="1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solve</a:t>
            </a:r>
            <a:r>
              <a:rPr sz="1400" spc="16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equations,</a:t>
            </a:r>
            <a:r>
              <a:rPr sz="1400" spc="1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400" spc="17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sz="1400" spc="1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use</a:t>
            </a:r>
            <a:r>
              <a:rPr sz="1400" spc="16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719632" y="8290924"/>
            <a:ext cx="6392936" cy="461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command solve. For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example, to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find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 solution of</a:t>
            </a:r>
            <a:r>
              <a:rPr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i="1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sz="900" i="1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  <a:r>
              <a:rPr sz="1400" i="1">
                <a:solidFill>
                  <a:srgbClr val="000000"/>
                </a:solidFill>
                <a:latin typeface="Times New Roman"/>
                <a:cs typeface="Times New Roman"/>
              </a:rPr>
              <a:t>+x</a:t>
            </a:r>
            <a:r>
              <a:rPr sz="900" i="1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1400" i="1">
                <a:solidFill>
                  <a:srgbClr val="000000"/>
                </a:solidFill>
                <a:latin typeface="Times New Roman"/>
                <a:cs typeface="Times New Roman"/>
              </a:rPr>
              <a:t>+x+1=0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4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write: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719632" y="8600297"/>
            <a:ext cx="2340401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&gt;&gt;solve('x^3+x^2+x+1=0')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719632" y="8905097"/>
            <a:ext cx="3632090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And Matlab give you the answer in</a:t>
            </a:r>
            <a:r>
              <a:rPr sz="14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 form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719632" y="9214469"/>
            <a:ext cx="669644" cy="770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ans</a:t>
            </a:r>
            <a:r>
              <a:rPr sz="1400" b="1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=</a:t>
            </a:r>
          </a:p>
          <a:p>
            <a:pPr marL="0" marR="0">
              <a:lnSpc>
                <a:spcPts val="1554"/>
              </a:lnSpc>
              <a:spcBef>
                <a:spcPts val="806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[ -1]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3713353" y="9926480"/>
            <a:ext cx="318721" cy="344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alibri"/>
                <a:cs typeface="Calibri"/>
              </a:rPr>
              <a:t>21</a:t>
            </a:r>
          </a:p>
        </p:txBody>
      </p:sp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2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1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0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9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8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7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6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5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4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3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2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1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9" name="object 1"/>
          <p:cNvSpPr/>
          <p:nvPr/>
        </p:nvSpPr>
        <p:spPr>
          <a:xfrm>
            <a:off x="304800" y="304291"/>
            <a:ext cx="7239000" cy="1008583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6491096" y="3018790"/>
            <a:ext cx="129540" cy="12915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962609" y="3004693"/>
            <a:ext cx="5425490" cy="5252846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38148" y="458273"/>
            <a:ext cx="618831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612513" y="458273"/>
            <a:ext cx="2519416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Diyala</a:t>
            </a:r>
            <a:r>
              <a:rPr sz="10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university</a:t>
            </a:r>
            <a:r>
              <a:rPr sz="10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/ College of</a:t>
            </a:r>
            <a:r>
              <a:rPr sz="1000" spc="2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Engineering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51636" y="667061"/>
            <a:ext cx="1045497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Omar A. Imran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135502" y="610023"/>
            <a:ext cx="952500" cy="4967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61"/>
              </a:lnSpc>
              <a:spcBef>
                <a:spcPct val="0"/>
              </a:spcBef>
              <a:spcAft>
                <a:spcPct val="0"/>
              </a:spcAft>
            </a:pPr>
            <a:r>
              <a:rPr sz="1500" b="1">
                <a:solidFill>
                  <a:srgbClr val="7F7F7F"/>
                </a:solidFill>
                <a:latin typeface="Times New Roman"/>
                <a:cs typeface="Times New Roman"/>
              </a:rPr>
              <a:t>MatLab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181346" y="667061"/>
            <a:ext cx="1750343" cy="4875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Eng.</a:t>
            </a:r>
          </a:p>
          <a:p>
            <a:pPr marL="303275" marR="0">
              <a:lnSpc>
                <a:spcPts val="1102"/>
              </a:lnSpc>
              <a:spcBef>
                <a:spcPts val="13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Second Class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11656" y="824033"/>
            <a:ext cx="825195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2019 – 2020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19632" y="1341993"/>
            <a:ext cx="479601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[ i]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19632" y="1648317"/>
            <a:ext cx="539438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[ -i]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719632" y="1951593"/>
            <a:ext cx="5119140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That means the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three</a:t>
            </a:r>
            <a:r>
              <a:rPr sz="14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solutions for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 equation are 1, j, and</a:t>
            </a:r>
            <a:r>
              <a:rPr sz="1400" spc="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–j.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719632" y="2262489"/>
            <a:ext cx="2218850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&gt;&gt;x=solve('sin(x)+x=0.1')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19632" y="2568813"/>
            <a:ext cx="502570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x =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719632" y="2875137"/>
            <a:ext cx="1965414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5.001042187833512e-2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719632" y="3178413"/>
            <a:ext cx="6528075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 expressions with</a:t>
            </a:r>
            <a:r>
              <a:rPr sz="14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more than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one variable, we can solve for one or more of the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719632" y="3485118"/>
            <a:ext cx="6811760" cy="4627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variables</a:t>
            </a:r>
            <a:r>
              <a:rPr sz="1400" spc="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400" spc="7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terms</a:t>
            </a:r>
            <a:r>
              <a:rPr sz="14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400" spc="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others.</a:t>
            </a:r>
            <a:r>
              <a:rPr sz="1400" spc="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Here</a:t>
            </a:r>
            <a:r>
              <a:rPr sz="1400" spc="7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400" spc="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find</a:t>
            </a:r>
            <a:r>
              <a:rPr sz="1400" spc="7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roots</a:t>
            </a:r>
            <a:r>
              <a:rPr sz="14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400" spc="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quadratic</a:t>
            </a:r>
            <a:r>
              <a:rPr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i="1">
                <a:solidFill>
                  <a:srgbClr val="000000"/>
                </a:solidFill>
                <a:latin typeface="Times New Roman"/>
                <a:cs typeface="Times New Roman"/>
              </a:rPr>
              <a:t>ax</a:t>
            </a:r>
            <a:r>
              <a:rPr sz="900" i="1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1400" i="1">
                <a:solidFill>
                  <a:srgbClr val="000000"/>
                </a:solidFill>
                <a:latin typeface="Times New Roman"/>
                <a:cs typeface="Times New Roman"/>
              </a:rPr>
              <a:t>+bx+c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719632" y="3792966"/>
            <a:ext cx="6811799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4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i="1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sz="1400" i="1" spc="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4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terms</a:t>
            </a:r>
            <a:r>
              <a:rPr sz="1400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40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a,</a:t>
            </a:r>
            <a:r>
              <a:rPr sz="140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b</a:t>
            </a:r>
            <a:r>
              <a:rPr sz="1400" spc="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4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c.</a:t>
            </a:r>
            <a:r>
              <a:rPr sz="140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sz="14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default</a:t>
            </a:r>
            <a:r>
              <a:rPr sz="14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solve</a:t>
            </a:r>
            <a:r>
              <a:rPr sz="1400" spc="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sets</a:t>
            </a:r>
            <a:r>
              <a:rPr sz="1400" spc="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given</a:t>
            </a:r>
            <a:r>
              <a:rPr sz="1400" spc="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expression</a:t>
            </a:r>
            <a:r>
              <a:rPr sz="1400" spc="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equal</a:t>
            </a:r>
            <a:r>
              <a:rPr sz="1400" spc="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400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zero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719632" y="4099290"/>
            <a:ext cx="2181111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if an equation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not given.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719632" y="4408662"/>
            <a:ext cx="2620183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&gt;&gt; x=solve('a*x^2+b*x+c','x')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719632" y="4714986"/>
            <a:ext cx="502570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x =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719632" y="5022834"/>
            <a:ext cx="2699825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[ 1/2/a*(-b+(b^2-4*a*c)^(1/2))]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719632" y="5329158"/>
            <a:ext cx="2651069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[ 1/2/a*(-b-(b^2-4*a*c)^(1/2))]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719632" y="5632688"/>
            <a:ext cx="6027329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You can</a:t>
            </a:r>
            <a:r>
              <a:rPr sz="14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solve an equation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two</a:t>
            </a:r>
            <a:r>
              <a:rPr sz="14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variables for one</a:t>
            </a:r>
            <a:r>
              <a:rPr sz="14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of them. For example: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719632" y="5942060"/>
            <a:ext cx="3956727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&gt;&gt; y=solve('y^2+2*x*y+2*x^2+2*x+1=0', 'y')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719632" y="6249908"/>
            <a:ext cx="502570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y =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719632" y="6556232"/>
            <a:ext cx="1172953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[-x+i*(x+1)]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719632" y="6862556"/>
            <a:ext cx="1174394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[ -x-i*(x+1)]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719632" y="7165832"/>
            <a:ext cx="6452615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You can</a:t>
            </a:r>
            <a:r>
              <a:rPr sz="14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solve more than one equation simultaneously. For example to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find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719632" y="7472156"/>
            <a:ext cx="653244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value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719632" y="7780385"/>
            <a:ext cx="5891749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of x and</a:t>
            </a:r>
            <a:r>
              <a:rPr sz="14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y</a:t>
            </a:r>
            <a:r>
              <a:rPr sz="14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from</a:t>
            </a:r>
            <a:r>
              <a:rPr sz="1400" spc="-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 equations: </a:t>
            </a:r>
            <a:r>
              <a:rPr sz="1400" i="1">
                <a:solidFill>
                  <a:srgbClr val="000000"/>
                </a:solidFill>
                <a:latin typeface="Times New Roman"/>
                <a:cs typeface="Times New Roman"/>
              </a:rPr>
              <a:t>5x+10y=46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i="1">
                <a:solidFill>
                  <a:srgbClr val="000000"/>
                </a:solidFill>
                <a:latin typeface="Times New Roman"/>
                <a:cs typeface="Times New Roman"/>
              </a:rPr>
              <a:t>28x+32y=32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, you</a:t>
            </a:r>
            <a:r>
              <a:rPr sz="14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write: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719632" y="8089757"/>
            <a:ext cx="4098214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&gt;&gt; [x,y]=solve('5*x+10*y=46', '28*x+32*y=32')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719632" y="8393033"/>
            <a:ext cx="2721231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And you</a:t>
            </a:r>
            <a:r>
              <a:rPr sz="14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get the following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result: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719632" y="8702405"/>
            <a:ext cx="502570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x =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719632" y="9010253"/>
            <a:ext cx="643079" cy="770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-48/5</a:t>
            </a:r>
          </a:p>
          <a:p>
            <a:pPr marL="0" marR="0">
              <a:lnSpc>
                <a:spcPts val="1554"/>
              </a:lnSpc>
              <a:spcBef>
                <a:spcPts val="806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y =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719632" y="9622850"/>
            <a:ext cx="583701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47/5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3713353" y="9926480"/>
            <a:ext cx="318721" cy="344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alibri"/>
                <a:cs typeface="Calibri"/>
              </a:rPr>
              <a:t>22</a:t>
            </a:r>
          </a:p>
        </p:txBody>
      </p:sp>
      <p:sp>
        <p:nvSpPr>
          <p:cNvPr id="40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2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1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0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9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8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7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6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5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4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3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2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1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9" name="object 1"/>
          <p:cNvSpPr/>
          <p:nvPr/>
        </p:nvSpPr>
        <p:spPr>
          <a:xfrm>
            <a:off x="304800" y="304291"/>
            <a:ext cx="7239000" cy="1008583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6491096" y="3018790"/>
            <a:ext cx="129540" cy="12915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962609" y="3004693"/>
            <a:ext cx="5425490" cy="5252846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38148" y="458273"/>
            <a:ext cx="618831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612513" y="458273"/>
            <a:ext cx="2519416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Diyala</a:t>
            </a:r>
            <a:r>
              <a:rPr sz="10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university</a:t>
            </a:r>
            <a:r>
              <a:rPr sz="10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/ College of</a:t>
            </a:r>
            <a:r>
              <a:rPr sz="1000" spc="2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Engineering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51636" y="667061"/>
            <a:ext cx="1045497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Omar A. Imran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135502" y="610023"/>
            <a:ext cx="952500" cy="4967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61"/>
              </a:lnSpc>
              <a:spcBef>
                <a:spcPct val="0"/>
              </a:spcBef>
              <a:spcAft>
                <a:spcPct val="0"/>
              </a:spcAft>
            </a:pPr>
            <a:r>
              <a:rPr sz="1500" b="1">
                <a:solidFill>
                  <a:srgbClr val="7F7F7F"/>
                </a:solidFill>
                <a:latin typeface="Times New Roman"/>
                <a:cs typeface="Times New Roman"/>
              </a:rPr>
              <a:t>MatLab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181346" y="667061"/>
            <a:ext cx="1750343" cy="4875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Eng.</a:t>
            </a:r>
          </a:p>
          <a:p>
            <a:pPr marL="303275" marR="0">
              <a:lnSpc>
                <a:spcPts val="1102"/>
              </a:lnSpc>
              <a:spcBef>
                <a:spcPts val="13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Second Class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11656" y="824033"/>
            <a:ext cx="825195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2019 – 2020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19632" y="1341993"/>
            <a:ext cx="3779150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&gt;&gt; [x,y]=solve('log(x)+x*y=0',</a:t>
            </a:r>
            <a:r>
              <a:rPr sz="1400" b="1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'x*y+5*y=1')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19632" y="1648317"/>
            <a:ext cx="502570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x =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719632" y="1954641"/>
            <a:ext cx="1737740" cy="772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.8631121967939437</a:t>
            </a:r>
          </a:p>
          <a:p>
            <a:pPr marL="0" marR="0">
              <a:lnSpc>
                <a:spcPts val="1554"/>
              </a:lnSpc>
              <a:spcBef>
                <a:spcPts val="819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y =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719632" y="2568813"/>
            <a:ext cx="1737740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.1705578823046945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19632" y="2872089"/>
            <a:ext cx="4980107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solve the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system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i="1" spc="15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²+ </a:t>
            </a:r>
            <a:r>
              <a:rPr sz="1400" i="1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+ </a:t>
            </a:r>
            <a:r>
              <a:rPr sz="1400" i="1">
                <a:solidFill>
                  <a:srgbClr val="000000"/>
                </a:solidFill>
                <a:latin typeface="Times New Roman"/>
                <a:cs typeface="Times New Roman"/>
              </a:rPr>
              <a:t>y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² = 2 and </a:t>
            </a:r>
            <a:r>
              <a:rPr sz="1400" spc="15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1400" i="1">
                <a:solidFill>
                  <a:srgbClr val="000000"/>
                </a:solidFill>
                <a:latin typeface="Times New Roman"/>
                <a:cs typeface="Times New Roman"/>
              </a:rPr>
              <a:t>x-y</a:t>
            </a:r>
            <a:r>
              <a:rPr sz="1400" i="1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= 2. </a:t>
            </a:r>
            <a:r>
              <a:rPr sz="1400" spc="-15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can type: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719632" y="3181461"/>
            <a:ext cx="4048408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&gt;&gt; [x,y] = solve(</a:t>
            </a:r>
            <a:r>
              <a:rPr sz="1400" b="1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'x^2+ x+</a:t>
            </a:r>
            <a:r>
              <a:rPr sz="1400" b="1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y^2 = 2', '2*x-y =</a:t>
            </a:r>
            <a:r>
              <a:rPr sz="1400" b="1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2')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719632" y="3485118"/>
            <a:ext cx="1782346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get</a:t>
            </a:r>
            <a:r>
              <a:rPr sz="1400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 solutions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719632" y="3796014"/>
            <a:ext cx="502570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x =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719632" y="4102338"/>
            <a:ext cx="657944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[ 2/5]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719632" y="4408662"/>
            <a:ext cx="519185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[ 1]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719632" y="4714986"/>
            <a:ext cx="502570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y =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719632" y="5022834"/>
            <a:ext cx="717380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[ -6/5]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719632" y="5329158"/>
            <a:ext cx="519185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[ 0]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719632" y="5632688"/>
            <a:ext cx="5589249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This means that</a:t>
            </a:r>
            <a:r>
              <a:rPr sz="14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there are two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points which are (2/5,</a:t>
            </a:r>
            <a:r>
              <a:rPr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-6/5) and</a:t>
            </a:r>
            <a:r>
              <a:rPr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(1, 0).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719632" y="5939012"/>
            <a:ext cx="6307189" cy="4598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Now let's find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points of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intersection of the</a:t>
            </a:r>
            <a:r>
              <a:rPr sz="1400" spc="-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circles</a:t>
            </a:r>
            <a:r>
              <a:rPr sz="14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i="1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sz="900" i="1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1400" i="1">
                <a:solidFill>
                  <a:srgbClr val="000000"/>
                </a:solidFill>
                <a:latin typeface="Times New Roman"/>
                <a:cs typeface="Times New Roman"/>
              </a:rPr>
              <a:t>+y</a:t>
            </a:r>
            <a:r>
              <a:rPr sz="900" i="1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1400" i="1">
                <a:solidFill>
                  <a:srgbClr val="000000"/>
                </a:solidFill>
                <a:latin typeface="Times New Roman"/>
                <a:cs typeface="Times New Roman"/>
              </a:rPr>
              <a:t>=4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r>
              <a:rPr sz="1400" i="1">
                <a:solidFill>
                  <a:srgbClr val="000000"/>
                </a:solidFill>
                <a:latin typeface="Times New Roman"/>
                <a:cs typeface="Times New Roman"/>
              </a:rPr>
              <a:t>(x-1)</a:t>
            </a:r>
            <a:r>
              <a:rPr sz="900" i="1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1400" i="1">
                <a:solidFill>
                  <a:srgbClr val="000000"/>
                </a:solidFill>
                <a:latin typeface="Times New Roman"/>
                <a:cs typeface="Times New Roman"/>
              </a:rPr>
              <a:t>+(y-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719632" y="6246860"/>
            <a:ext cx="711454" cy="4482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i="1">
                <a:solidFill>
                  <a:srgbClr val="000000"/>
                </a:solidFill>
                <a:latin typeface="Times New Roman"/>
                <a:cs typeface="Times New Roman"/>
              </a:rPr>
              <a:t>1)</a:t>
            </a:r>
            <a:r>
              <a:rPr sz="900" i="1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1400" i="1">
                <a:solidFill>
                  <a:srgbClr val="000000"/>
                </a:solidFill>
                <a:latin typeface="Times New Roman"/>
                <a:cs typeface="Times New Roman"/>
              </a:rPr>
              <a:t>=1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719632" y="6556232"/>
            <a:ext cx="4175976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&gt;&gt;[x,y]=solve('x^2+y^2=4','(x-1)^2+(y-1)^2=1')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719632" y="6862556"/>
            <a:ext cx="458220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x=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719632" y="7168880"/>
            <a:ext cx="1570495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[ 5/4-1/4*7^(1/2)]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719632" y="7475204"/>
            <a:ext cx="1571273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[5/4+1/4*7^(1/2)]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719632" y="7783433"/>
            <a:ext cx="458220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y=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719632" y="8089757"/>
            <a:ext cx="1613105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[ 5/4+1/4*7^(1/2)]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719632" y="8396081"/>
            <a:ext cx="1529047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[5/4-1/4*7^(1/2)]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719632" y="8699357"/>
            <a:ext cx="6714091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 same way</a:t>
            </a:r>
            <a:r>
              <a:rPr sz="14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if</a:t>
            </a:r>
            <a:r>
              <a:rPr sz="14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4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have more than two equations you</a:t>
            </a:r>
            <a:r>
              <a:rPr sz="14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sz="14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use the same</a:t>
            </a:r>
            <a:r>
              <a:rPr sz="14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command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719632" y="9007205"/>
            <a:ext cx="406146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719632" y="9313478"/>
            <a:ext cx="1989838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solve them</a:t>
            </a:r>
            <a:r>
              <a:rPr sz="1400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for example: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719632" y="9622850"/>
            <a:ext cx="4211821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[x,y,z]=solve('x+y+z=1','x+2*y-z=3','2*x-2*z=2')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3713353" y="9926480"/>
            <a:ext cx="318721" cy="344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alibri"/>
                <a:cs typeface="Calibri"/>
              </a:rPr>
              <a:t>23</a:t>
            </a:r>
          </a:p>
        </p:txBody>
      </p:sp>
      <p:sp>
        <p:nvSpPr>
          <p:cNvPr id="40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8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7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6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5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4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3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2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1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0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9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8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7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5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304800" y="304291"/>
            <a:ext cx="7239000" cy="1008583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6491096" y="3018790"/>
            <a:ext cx="129540" cy="129158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962609" y="3004693"/>
            <a:ext cx="5425490" cy="5252846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38148" y="458273"/>
            <a:ext cx="618831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612513" y="458273"/>
            <a:ext cx="2519416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Diyala</a:t>
            </a:r>
            <a:r>
              <a:rPr sz="10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university</a:t>
            </a:r>
            <a:r>
              <a:rPr sz="10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/ College of</a:t>
            </a:r>
            <a:r>
              <a:rPr sz="1000" spc="2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Engineering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51636" y="667061"/>
            <a:ext cx="1045497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Omar A. Imran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135502" y="610023"/>
            <a:ext cx="952500" cy="4967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61"/>
              </a:lnSpc>
              <a:spcBef>
                <a:spcPct val="0"/>
              </a:spcBef>
              <a:spcAft>
                <a:spcPct val="0"/>
              </a:spcAft>
            </a:pPr>
            <a:r>
              <a:rPr sz="1500" b="1">
                <a:solidFill>
                  <a:srgbClr val="7F7F7F"/>
                </a:solidFill>
                <a:latin typeface="Times New Roman"/>
                <a:cs typeface="Times New Roman"/>
              </a:rPr>
              <a:t>MatLab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181346" y="667061"/>
            <a:ext cx="1750343" cy="4875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Eng.</a:t>
            </a:r>
          </a:p>
          <a:p>
            <a:pPr marL="303275" marR="0">
              <a:lnSpc>
                <a:spcPts val="1102"/>
              </a:lnSpc>
              <a:spcBef>
                <a:spcPts val="13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Second Class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11656" y="824033"/>
            <a:ext cx="825195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2019 – 2020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19632" y="1341993"/>
            <a:ext cx="502570" cy="13846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x =</a:t>
            </a:r>
          </a:p>
          <a:p>
            <a:pPr marL="0" marR="0">
              <a:lnSpc>
                <a:spcPts val="1554"/>
              </a:lnSpc>
              <a:spcBef>
                <a:spcPts val="807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1/2</a:t>
            </a:r>
          </a:p>
          <a:p>
            <a:pPr marL="0" marR="0">
              <a:lnSpc>
                <a:spcPts val="1554"/>
              </a:lnSpc>
              <a:spcBef>
                <a:spcPts val="807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y =</a:t>
            </a:r>
          </a:p>
          <a:p>
            <a:pPr marL="0" marR="0">
              <a:lnSpc>
                <a:spcPts val="1554"/>
              </a:lnSpc>
              <a:spcBef>
                <a:spcPts val="819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719632" y="2568813"/>
            <a:ext cx="553925" cy="7704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z =</a:t>
            </a:r>
          </a:p>
          <a:p>
            <a:pPr marL="0" marR="0">
              <a:lnSpc>
                <a:spcPts val="1554"/>
              </a:lnSpc>
              <a:spcBef>
                <a:spcPts val="807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-1/2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719632" y="3181914"/>
            <a:ext cx="3132214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0"/>
              </a:lnSpc>
              <a:spcBef>
                <a:spcPct val="0"/>
              </a:spcBef>
              <a:spcAft>
                <a:spcPct val="0"/>
              </a:spcAft>
            </a:pPr>
            <a:r>
              <a:rPr sz="1400" b="1" u="sng">
                <a:solidFill>
                  <a:srgbClr val="000000"/>
                </a:solidFill>
                <a:latin typeface="Times New Roman"/>
                <a:cs typeface="Times New Roman"/>
              </a:rPr>
              <a:t>2.2 DIFFERENTIAL EQUATIONS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19632" y="3488618"/>
            <a:ext cx="3474266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0"/>
              </a:lnSpc>
              <a:spcBef>
                <a:spcPct val="0"/>
              </a:spcBef>
              <a:spcAft>
                <a:spcPct val="0"/>
              </a:spcAft>
            </a:pPr>
            <a:r>
              <a:rPr sz="1400" b="1" u="sng">
                <a:solidFill>
                  <a:srgbClr val="000000"/>
                </a:solidFill>
                <a:latin typeface="Times New Roman"/>
                <a:cs typeface="Times New Roman"/>
              </a:rPr>
              <a:t>2.2.1 First Order Differential Equations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719632" y="3792966"/>
            <a:ext cx="6806569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Matlab</a:t>
            </a:r>
            <a:r>
              <a:rPr sz="1400" spc="14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sz="1400" spc="14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solve</a:t>
            </a:r>
            <a:r>
              <a:rPr sz="1400" spc="14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linear</a:t>
            </a:r>
            <a:r>
              <a:rPr sz="1400" spc="14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ordinary</a:t>
            </a:r>
            <a:r>
              <a:rPr sz="1400" spc="14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differential</a:t>
            </a:r>
            <a:r>
              <a:rPr sz="1400" spc="14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equations</a:t>
            </a:r>
            <a:r>
              <a:rPr sz="1400" spc="14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with</a:t>
            </a:r>
            <a:r>
              <a:rPr sz="1400" spc="148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719632" y="4099290"/>
            <a:ext cx="6806161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withoutinitial/boundary</a:t>
            </a:r>
            <a:r>
              <a:rPr sz="1400" spc="3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conditions.</a:t>
            </a:r>
            <a:r>
              <a:rPr sz="1400" spc="38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spc="-15">
                <a:solidFill>
                  <a:srgbClr val="000000"/>
                </a:solidFill>
                <a:latin typeface="Times New Roman"/>
                <a:cs typeface="Times New Roman"/>
              </a:rPr>
              <a:t>Do</a:t>
            </a:r>
            <a:r>
              <a:rPr sz="1400" spc="4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not</a:t>
            </a:r>
            <a:r>
              <a:rPr sz="1400" spc="38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expect</a:t>
            </a:r>
            <a:r>
              <a:rPr sz="1400" spc="3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Matlab</a:t>
            </a:r>
            <a:r>
              <a:rPr sz="1400" spc="3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sz="1400" spc="39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solve</a:t>
            </a:r>
            <a:r>
              <a:rPr sz="1400" spc="38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nonlinear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719632" y="4405614"/>
            <a:ext cx="6811810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ordinary</a:t>
            </a:r>
            <a:r>
              <a:rPr sz="140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differentialequations</a:t>
            </a:r>
            <a:r>
              <a:rPr sz="1400" spc="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which</a:t>
            </a:r>
            <a:r>
              <a:rPr sz="1400" spc="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typically</a:t>
            </a:r>
            <a:r>
              <a:rPr sz="140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have</a:t>
            </a:r>
            <a:r>
              <a:rPr sz="1400" spc="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no</a:t>
            </a:r>
            <a:r>
              <a:rPr sz="1400" spc="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analytical</a:t>
            </a:r>
            <a:r>
              <a:rPr sz="14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solutions.</a:t>
            </a:r>
            <a:r>
              <a:rPr sz="1400" spc="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Higher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719632" y="4711938"/>
            <a:ext cx="6803288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derivatives</a:t>
            </a:r>
            <a:r>
              <a:rPr sz="140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sz="1400" spc="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be handleads</a:t>
            </a:r>
            <a:r>
              <a:rPr sz="1400" spc="2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well.</a:t>
            </a:r>
            <a:r>
              <a:rPr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command</a:t>
            </a:r>
            <a:r>
              <a:rPr sz="14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finding</a:t>
            </a:r>
            <a:r>
              <a:rPr sz="14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symbolic</a:t>
            </a:r>
            <a:r>
              <a:rPr sz="14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solution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719632" y="5019786"/>
            <a:ext cx="2801472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of differential equations is</a:t>
            </a:r>
            <a:r>
              <a:rPr sz="14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dsolve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719632" y="5326110"/>
            <a:ext cx="6240540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For that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command, the derivative of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 function</a:t>
            </a:r>
            <a:r>
              <a:rPr sz="140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i="1">
                <a:solidFill>
                  <a:srgbClr val="000000"/>
                </a:solidFill>
                <a:latin typeface="Times New Roman"/>
                <a:cs typeface="Times New Roman"/>
              </a:rPr>
              <a:t>y</a:t>
            </a:r>
            <a:r>
              <a:rPr sz="1400" i="1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is represented by</a:t>
            </a:r>
            <a:r>
              <a:rPr sz="14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Dy. For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719632" y="5632688"/>
            <a:ext cx="915243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example,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719632" y="5939012"/>
            <a:ext cx="6790707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suppose that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we want to find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 solution of the equation</a:t>
            </a:r>
            <a:r>
              <a:rPr sz="14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i="1">
                <a:solidFill>
                  <a:srgbClr val="000000"/>
                </a:solidFill>
                <a:latin typeface="Times New Roman"/>
                <a:cs typeface="Times New Roman"/>
              </a:rPr>
              <a:t>x y' - y</a:t>
            </a:r>
            <a:r>
              <a:rPr sz="1400" i="1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= 1. </a:t>
            </a:r>
            <a:r>
              <a:rPr sz="1400" spc="-15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will have: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719632" y="6249908"/>
            <a:ext cx="2192026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&gt;&gt;dsolve('x*Dy-y=1', 'x')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719632" y="6556232"/>
            <a:ext cx="669644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ans</a:t>
            </a:r>
            <a:r>
              <a:rPr sz="1400" b="1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719632" y="6862556"/>
            <a:ext cx="913066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-1+x*C1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719632" y="7165832"/>
            <a:ext cx="6701511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This means that</a:t>
            </a:r>
            <a:r>
              <a:rPr sz="14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-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solution is any</a:t>
            </a:r>
            <a:r>
              <a:rPr sz="14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function of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 form </a:t>
            </a:r>
            <a:r>
              <a:rPr sz="1400" i="1">
                <a:solidFill>
                  <a:srgbClr val="000000"/>
                </a:solidFill>
                <a:latin typeface="Times New Roman"/>
                <a:cs typeface="Times New Roman"/>
              </a:rPr>
              <a:t>y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= -1+ </a:t>
            </a:r>
            <a:r>
              <a:rPr sz="1400" i="1">
                <a:solidFill>
                  <a:srgbClr val="000000"/>
                </a:solidFill>
                <a:latin typeface="Times New Roman"/>
                <a:cs typeface="Times New Roman"/>
              </a:rPr>
              <a:t>cx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, where </a:t>
            </a:r>
            <a:r>
              <a:rPr sz="1400" i="1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r>
              <a:rPr sz="1400" i="1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is any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719632" y="7472156"/>
            <a:ext cx="6792206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constant. The</a:t>
            </a:r>
            <a:r>
              <a:rPr sz="1400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letter “D”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has a</a:t>
            </a:r>
            <a:r>
              <a:rPr sz="14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special meaning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and cannot be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used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otherwise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spc="18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side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719632" y="7780385"/>
            <a:ext cx="786823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dsolve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719632" y="8086709"/>
            <a:ext cx="5329769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It means “first derivative</a:t>
            </a:r>
            <a:r>
              <a:rPr sz="14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of”. The C1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is a constant of integration.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719632" y="8393033"/>
            <a:ext cx="6593736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If we have the initial condition</a:t>
            </a:r>
            <a:r>
              <a:rPr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i="1">
                <a:solidFill>
                  <a:srgbClr val="000000"/>
                </a:solidFill>
                <a:latin typeface="Times New Roman"/>
                <a:cs typeface="Times New Roman"/>
              </a:rPr>
              <a:t>y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(1) =</a:t>
            </a:r>
            <a:r>
              <a:rPr sz="14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5,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we can</a:t>
            </a:r>
            <a:r>
              <a:rPr sz="14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get</a:t>
            </a:r>
            <a:r>
              <a:rPr sz="1400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 particular solution on</a:t>
            </a:r>
            <a:r>
              <a:rPr sz="14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719632" y="8699357"/>
            <a:ext cx="2096098" cy="1081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following way:</a:t>
            </a:r>
          </a:p>
          <a:p>
            <a:pPr marL="0" marR="0">
              <a:lnSpc>
                <a:spcPts val="1554"/>
              </a:lnSpc>
              <a:spcBef>
                <a:spcPts val="843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&gt;&gt;dsolve('Dy+y=cos(t)')</a:t>
            </a:r>
          </a:p>
          <a:p>
            <a:pPr marL="0" marR="0">
              <a:lnSpc>
                <a:spcPts val="1554"/>
              </a:lnSpc>
              <a:spcBef>
                <a:spcPts val="806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ans</a:t>
            </a:r>
            <a:r>
              <a:rPr sz="1400" b="1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719632" y="9622850"/>
            <a:ext cx="2830509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1/2*cos(t)+1/2*sin(t)+exp(-t)*C1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3713353" y="9926480"/>
            <a:ext cx="318721" cy="344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alibri"/>
                <a:cs typeface="Calibri"/>
              </a:rPr>
              <a:t>24</a:t>
            </a:r>
          </a:p>
        </p:txBody>
      </p:sp>
      <p:sp>
        <p:nvSpPr>
          <p:cNvPr id="36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8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7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6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5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6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304800" y="304291"/>
            <a:ext cx="7239000" cy="1008583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6491096" y="3018790"/>
            <a:ext cx="129540" cy="129158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962609" y="3004693"/>
            <a:ext cx="5425490" cy="5252846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38148" y="458273"/>
            <a:ext cx="618831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612513" y="458273"/>
            <a:ext cx="2519416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Diyala</a:t>
            </a:r>
            <a:r>
              <a:rPr sz="10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university</a:t>
            </a:r>
            <a:r>
              <a:rPr sz="10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/ College of</a:t>
            </a:r>
            <a:r>
              <a:rPr sz="1000" spc="2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Engineering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51636" y="667061"/>
            <a:ext cx="1045497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Omar A. Imran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135502" y="610023"/>
            <a:ext cx="952500" cy="4967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61"/>
              </a:lnSpc>
              <a:spcBef>
                <a:spcPct val="0"/>
              </a:spcBef>
              <a:spcAft>
                <a:spcPct val="0"/>
              </a:spcAft>
            </a:pPr>
            <a:r>
              <a:rPr sz="1500" b="1">
                <a:solidFill>
                  <a:srgbClr val="7F7F7F"/>
                </a:solidFill>
                <a:latin typeface="Times New Roman"/>
                <a:cs typeface="Times New Roman"/>
              </a:rPr>
              <a:t>MatLab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181346" y="667061"/>
            <a:ext cx="1750343" cy="4875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Eng.</a:t>
            </a:r>
          </a:p>
          <a:p>
            <a:pPr marL="303275" marR="0">
              <a:lnSpc>
                <a:spcPts val="1102"/>
              </a:lnSpc>
              <a:spcBef>
                <a:spcPts val="13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Second Class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11656" y="824033"/>
            <a:ext cx="825195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2019 – 2020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19632" y="1341993"/>
            <a:ext cx="2966516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&gt;&gt;dsolve('x*Dy-y=1', 'y(1)=5', 'x')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719632" y="1648317"/>
            <a:ext cx="669644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ans</a:t>
            </a:r>
            <a:r>
              <a:rPr sz="1400" b="1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719632" y="1954641"/>
            <a:ext cx="784298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-1+6*x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19632" y="2339141"/>
            <a:ext cx="2618165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0"/>
              </a:lnSpc>
              <a:spcBef>
                <a:spcPct val="0"/>
              </a:spcBef>
              <a:spcAft>
                <a:spcPct val="0"/>
              </a:spcAft>
            </a:pPr>
            <a:r>
              <a:rPr sz="1400" b="1" u="sng">
                <a:solidFill>
                  <a:srgbClr val="000000"/>
                </a:solidFill>
                <a:latin typeface="Times New Roman"/>
                <a:cs typeface="Times New Roman"/>
              </a:rPr>
              <a:t>2.2.2 Second Order</a:t>
            </a:r>
            <a:r>
              <a:rPr sz="1400" b="1" u="sng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 u="sng">
                <a:solidFill>
                  <a:srgbClr val="000000"/>
                </a:solidFill>
                <a:latin typeface="Times New Roman"/>
                <a:cs typeface="Times New Roman"/>
              </a:rPr>
              <a:t>Equations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719632" y="2641965"/>
            <a:ext cx="6203665" cy="10771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 second order</a:t>
            </a:r>
            <a:r>
              <a:rPr sz="1400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linear equations can</a:t>
            </a:r>
            <a:r>
              <a:rPr sz="14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be solved similarly</a:t>
            </a:r>
            <a:r>
              <a:rPr sz="1400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as the first order</a:t>
            </a:r>
          </a:p>
          <a:p>
            <a:pPr marL="0" marR="0">
              <a:lnSpc>
                <a:spcPts val="1554"/>
              </a:lnSpc>
              <a:spcBef>
                <a:spcPts val="807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differential equations by</a:t>
            </a:r>
            <a:r>
              <a:rPr sz="14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using</a:t>
            </a:r>
            <a:r>
              <a:rPr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dsolve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. For</a:t>
            </a:r>
            <a:r>
              <a:rPr sz="1400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-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command</a:t>
            </a:r>
            <a:r>
              <a:rPr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dsolve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,</a:t>
            </a:r>
            <a:r>
              <a:rPr sz="1400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second</a:t>
            </a:r>
          </a:p>
          <a:p>
            <a:pPr marL="0" marR="0">
              <a:lnSpc>
                <a:spcPts val="1554"/>
              </a:lnSpc>
              <a:spcBef>
                <a:spcPts val="81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derivative of </a:t>
            </a:r>
            <a:r>
              <a:rPr sz="1400" i="1">
                <a:solidFill>
                  <a:srgbClr val="000000"/>
                </a:solidFill>
                <a:latin typeface="Times New Roman"/>
                <a:cs typeface="Times New Roman"/>
              </a:rPr>
              <a:t>y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719632" y="3561318"/>
            <a:ext cx="5434260" cy="10813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is represented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with</a:t>
            </a:r>
            <a:r>
              <a:rPr sz="14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D2y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. The letters </a:t>
            </a:r>
            <a:r>
              <a:rPr sz="1400" spc="-23">
                <a:solidFill>
                  <a:srgbClr val="000000"/>
                </a:solidFill>
                <a:latin typeface="Times New Roman"/>
                <a:cs typeface="Times New Roman"/>
              </a:rPr>
              <a:t>“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D2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” mean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second derivative.</a:t>
            </a:r>
          </a:p>
          <a:p>
            <a:pPr marL="0" marR="0">
              <a:lnSpc>
                <a:spcPts val="1554"/>
              </a:lnSpc>
              <a:spcBef>
                <a:spcPts val="819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For example, the command for solving</a:t>
            </a:r>
            <a:r>
              <a:rPr sz="1400" spc="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 i="1">
                <a:solidFill>
                  <a:srgbClr val="000000"/>
                </a:solidFill>
                <a:latin typeface="Times New Roman"/>
                <a:cs typeface="Times New Roman"/>
              </a:rPr>
              <a:t>y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''-3</a:t>
            </a:r>
            <a:r>
              <a:rPr sz="1400" b="1" i="1">
                <a:solidFill>
                  <a:srgbClr val="000000"/>
                </a:solidFill>
                <a:latin typeface="Times New Roman"/>
                <a:cs typeface="Times New Roman"/>
              </a:rPr>
              <a:t>y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'+2</a:t>
            </a:r>
            <a:r>
              <a:rPr sz="1400" b="1" i="1">
                <a:solidFill>
                  <a:srgbClr val="000000"/>
                </a:solidFill>
                <a:latin typeface="Times New Roman"/>
                <a:cs typeface="Times New Roman"/>
              </a:rPr>
              <a:t>y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= sin</a:t>
            </a:r>
            <a:r>
              <a:rPr sz="1400" b="1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 i="1" spc="1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  <a:p>
            <a:pPr marL="0" marR="0">
              <a:lnSpc>
                <a:spcPts val="1554"/>
              </a:lnSpc>
              <a:spcBef>
                <a:spcPts val="831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&gt;&gt;dsolve('D2y-3*Dy+2*y=sin(x)', 'x')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719632" y="4484862"/>
            <a:ext cx="669644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ans</a:t>
            </a:r>
            <a:r>
              <a:rPr sz="1400" b="1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719632" y="4791186"/>
            <a:ext cx="5472205" cy="13849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3/10*cos(x)+1/10*sin(x)+C1*exp(x)+C2*exp(2*x)</a:t>
            </a:r>
          </a:p>
          <a:p>
            <a:pPr marL="0" marR="0">
              <a:lnSpc>
                <a:spcPts val="1554"/>
              </a:lnSpc>
              <a:spcBef>
                <a:spcPts val="845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If we have the initial conditions y(0) = 1, y'(0)=-1, we would have:</a:t>
            </a:r>
          </a:p>
          <a:p>
            <a:pPr marL="0" marR="0">
              <a:lnSpc>
                <a:spcPts val="1554"/>
              </a:lnSpc>
              <a:spcBef>
                <a:spcPts val="831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&gt;&gt;dsolve('D2y-3*Dy+2*y=sin(x)', 'y(0)=1', 'Dy(0)=-1', 'x')</a:t>
            </a:r>
          </a:p>
          <a:p>
            <a:pPr marL="0" marR="0">
              <a:lnSpc>
                <a:spcPts val="1554"/>
              </a:lnSpc>
              <a:spcBef>
                <a:spcPts val="809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ans</a:t>
            </a:r>
            <a:r>
              <a:rPr sz="1400" b="1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719632" y="6018260"/>
            <a:ext cx="4265988" cy="7669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3/10*cos(x)+1/10*sin(x)+5/2*exp(x)-9/5*exp(2*x)</a:t>
            </a:r>
          </a:p>
          <a:p>
            <a:pPr marL="0" marR="0">
              <a:lnSpc>
                <a:spcPts val="1554"/>
              </a:lnSpc>
              <a:spcBef>
                <a:spcPts val="819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Example:d</a:t>
            </a:r>
            <a:r>
              <a:rPr sz="900" b="1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y/dx</a:t>
            </a:r>
            <a:r>
              <a:rPr sz="900" b="1">
                <a:solidFill>
                  <a:srgbClr val="000000"/>
                </a:solidFill>
                <a:latin typeface="Times New Roman"/>
                <a:cs typeface="Times New Roman"/>
              </a:rPr>
              <a:t>2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-2dy/dx</a:t>
            </a:r>
            <a:r>
              <a:rPr sz="1400" b="1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-3y=x</a:t>
            </a:r>
            <a:r>
              <a:rPr sz="900" b="1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719632" y="6632432"/>
            <a:ext cx="3240032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&gt;&gt;dsolve('D2y</a:t>
            </a:r>
            <a:r>
              <a:rPr sz="1400" b="1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- 2*Dy</a:t>
            </a:r>
            <a:r>
              <a:rPr sz="1400" b="1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- 3*y=x^2', 'x')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719632" y="6938756"/>
            <a:ext cx="669644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ans</a:t>
            </a:r>
            <a:r>
              <a:rPr sz="1400" b="1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719632" y="7245080"/>
            <a:ext cx="5659777" cy="1383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-14/27+4/9*x-1/3*x^2+C1*exp(3*x)+C2*exp(-x)</a:t>
            </a:r>
          </a:p>
          <a:p>
            <a:pPr marL="0" marR="0">
              <a:lnSpc>
                <a:spcPts val="1554"/>
              </a:lnSpc>
              <a:spcBef>
                <a:spcPts val="783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Example:d</a:t>
            </a:r>
            <a:r>
              <a:rPr sz="900" b="1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y/dx</a:t>
            </a:r>
            <a:r>
              <a:rPr sz="900" b="1">
                <a:solidFill>
                  <a:srgbClr val="000000"/>
                </a:solidFill>
                <a:latin typeface="Times New Roman"/>
                <a:cs typeface="Times New Roman"/>
              </a:rPr>
              <a:t>2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-2dy/dx</a:t>
            </a:r>
            <a:r>
              <a:rPr sz="1400" b="1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-3y=x</a:t>
            </a:r>
            <a:r>
              <a:rPr sz="900" b="1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,</a:t>
            </a:r>
            <a:r>
              <a:rPr sz="1400" b="1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with</a:t>
            </a:r>
            <a:r>
              <a:rPr sz="1400" b="1" spc="-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y(0)=0,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dy/dx</a:t>
            </a:r>
            <a:r>
              <a:rPr sz="1400" b="1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=1 at x=1</a:t>
            </a:r>
          </a:p>
          <a:p>
            <a:pPr marL="0" marR="0">
              <a:lnSpc>
                <a:spcPts val="1554"/>
              </a:lnSpc>
              <a:spcBef>
                <a:spcPts val="896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&gt;&gt;dsolve('D2y</a:t>
            </a:r>
            <a:r>
              <a:rPr sz="1400" b="1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- 2*Dy</a:t>
            </a:r>
            <a:r>
              <a:rPr sz="1400" b="1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- 3*y=x^2','y(0)=0, Dy(1)=1','x')</a:t>
            </a:r>
          </a:p>
          <a:p>
            <a:pPr marL="0" marR="0">
              <a:lnSpc>
                <a:spcPts val="1554"/>
              </a:lnSpc>
              <a:spcBef>
                <a:spcPts val="807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ans</a:t>
            </a:r>
            <a:r>
              <a:rPr sz="1400" b="1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719632" y="8472281"/>
            <a:ext cx="6133300" cy="7704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-1/3*x^2+4/9*x-14/27+1/9*(-11+14*exp(3))/(3*exp(3)+exp(-1))*exp(-x)</a:t>
            </a:r>
          </a:p>
          <a:p>
            <a:pPr marL="0" marR="0">
              <a:lnSpc>
                <a:spcPts val="1554"/>
              </a:lnSpc>
              <a:spcBef>
                <a:spcPts val="807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+1/27*(33+1 4*exp(-1))/(3*exp(3)+exp(-1))*exp(3*x)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3713353" y="9926480"/>
            <a:ext cx="318721" cy="344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alibri"/>
                <a:cs typeface="Calibri"/>
              </a:rPr>
              <a:t>25</a:t>
            </a:r>
          </a:p>
        </p:txBody>
      </p:sp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1.7601 Service Pack 1"/>
  <p:tag name="AS_RELEASE_DATE" val="2019.01.14"/>
  <p:tag name="AS_TITLE" val="Aspose.Slides for .NET 4.0 Client Profile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4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5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239</Paragraphs>
  <Slides>5</Slides>
  <Notes>0</Notes>
  <TotalTime>0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Theme Office</vt:lpstr>
      <vt:lpstr>Slide 1</vt:lpstr>
      <vt:lpstr>Slide 2</vt:lpstr>
      <vt:lpstr>Slide 3</vt:lpstr>
      <vt:lpstr>Slide 4</vt:lpstr>
      <vt:lpstr>Slide 5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Presentation PowerPoint</dc:title>
  <dc:creator>Administrator</dc:creator>
  <cp:lastModifiedBy>Administrator</cp:lastModifiedBy>
  <cp:revision>1</cp:revision>
  <dcterms:modified xsi:type="dcterms:W3CDTF">2019-11-06T07:07:21Z</dcterms:modified>
</cp:coreProperties>
</file>