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</p:sldMasterIdLst>
  <p:sldIdLst>
    <p:sldId id="256" r:id="rId6"/>
    <p:sldId id="260" r:id="rId7"/>
    <p:sldId id="263" r:id="rId8"/>
    <p:sldId id="266" r:id="rId9"/>
    <p:sldId id="269" r:id="rId10"/>
  </p:sldIdLst>
  <p:sldSz cx="7543800" cy="10693400"/>
  <p:notesSz cx="7543800" cy="10693400"/>
  <p:custDataLst>
    <p:tags r:id="rId1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5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theme" Target="../theme/theme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4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Relationship Id="rId3" Type="http://schemas.openxmlformats.org/officeDocument/2006/relationships/image" Target="../media/image3.jpeg" /><Relationship Id="rId4" Type="http://schemas.openxmlformats.org/officeDocument/2006/relationships/image" Target="../media/image4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2.jpeg" /><Relationship Id="rId3" Type="http://schemas.openxmlformats.org/officeDocument/2006/relationships/image" Target="../media/image3.jpeg" /><Relationship Id="rId4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4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62609" y="3004693"/>
            <a:ext cx="5425490" cy="5252846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339468"/>
            <a:ext cx="860740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(x+1)^2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1645269"/>
            <a:ext cx="2396773" cy="772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factor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equation x2-y2;</a:t>
            </a:r>
          </a:p>
          <a:p>
            <a:pPr marL="0" marR="0">
              <a:lnSpc>
                <a:spcPts val="1568"/>
              </a:lnSpc>
              <a:spcBef>
                <a:spcPts val="811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&gt;&gt;syms</a:t>
            </a:r>
            <a:r>
              <a:rPr sz="1400" spc="15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x y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2259964"/>
            <a:ext cx="1643014" cy="7722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&gt;&gt;factor(x^2-y^2)</a:t>
            </a:r>
          </a:p>
          <a:p>
            <a:pPr marL="0" marR="0">
              <a:lnSpc>
                <a:spcPts val="1568"/>
              </a:lnSpc>
              <a:spcBef>
                <a:spcPts val="84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ans =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2872612"/>
            <a:ext cx="1093725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(x-y)*(x+y)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3178413"/>
            <a:ext cx="680442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Expand</a:t>
            </a:r>
            <a:r>
              <a:rPr sz="1400" b="1" spc="1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400" spc="12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400" spc="1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400" spc="1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used</a:t>
            </a:r>
            <a:r>
              <a:rPr sz="1400" spc="1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1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expand</a:t>
            </a:r>
            <a:r>
              <a:rPr sz="1400" spc="1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terms</a:t>
            </a:r>
            <a:r>
              <a:rPr sz="1400" spc="1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1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power</a:t>
            </a:r>
            <a:r>
              <a:rPr sz="1400" spc="1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equation.</a:t>
            </a:r>
            <a:r>
              <a:rPr sz="1400" spc="1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Let's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3485118"/>
            <a:ext cx="50588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use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3792966"/>
            <a:ext cx="5021886" cy="772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expand command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 expand the following equation (x2-y2)3.</a:t>
            </a:r>
          </a:p>
          <a:p>
            <a:pPr marL="0" marR="0">
              <a:lnSpc>
                <a:spcPts val="1568"/>
              </a:lnSpc>
              <a:spcBef>
                <a:spcPts val="811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&gt;&gt;expand((x^2-y^2)^3)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19632" y="4406137"/>
            <a:ext cx="727266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ans =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632" y="4712461"/>
            <a:ext cx="2890583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x^6-3*x^4*y^2+3*x^2*y^4-y^6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719632" y="5632688"/>
            <a:ext cx="533857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simplify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 is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useful to simplify some</a:t>
            </a:r>
            <a:r>
              <a:rPr sz="14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equations like.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19632" y="5939535"/>
            <a:ext cx="2980494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&gt;&gt;simplify((x^3-4*x)/(x^2+2*x))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19632" y="6247383"/>
            <a:ext cx="727266" cy="7722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ans =</a:t>
            </a:r>
          </a:p>
          <a:p>
            <a:pPr marL="0" marR="0">
              <a:lnSpc>
                <a:spcPts val="1568"/>
              </a:lnSpc>
              <a:spcBef>
                <a:spcPts val="843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x-2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19632" y="7067225"/>
            <a:ext cx="1822287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sz="1400" b="1" u="sng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Solving Equations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719632" y="7373549"/>
            <a:ext cx="209568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2.1 Algebraic Equations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719632" y="7677896"/>
            <a:ext cx="6714297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using Symbolic Toolbox, you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 find solutions of algebraic equations with or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719632" y="7984601"/>
            <a:ext cx="680407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without</a:t>
            </a:r>
            <a:r>
              <a:rPr sz="1400" spc="1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using</a:t>
            </a:r>
            <a:r>
              <a:rPr sz="1400" spc="1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numerical</a:t>
            </a:r>
            <a:r>
              <a:rPr sz="1400" spc="1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values.</a:t>
            </a:r>
            <a:r>
              <a:rPr sz="1400" spc="1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If</a:t>
            </a:r>
            <a:r>
              <a:rPr sz="1400" spc="1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400" spc="1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need</a:t>
            </a:r>
            <a:r>
              <a:rPr sz="1400" spc="1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solve</a:t>
            </a:r>
            <a:r>
              <a:rPr sz="1400" spc="1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equations,</a:t>
            </a:r>
            <a:r>
              <a:rPr sz="14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400" spc="1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400" spc="1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use</a:t>
            </a:r>
            <a:r>
              <a:rPr sz="1400" spc="1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719632" y="8290924"/>
            <a:ext cx="6392936" cy="461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 solve. For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example, to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find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solution of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x</a:t>
            </a:r>
            <a:r>
              <a:rPr sz="900" i="1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+x</a:t>
            </a:r>
            <a:r>
              <a:rPr sz="900" i="1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+x+1=0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write: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719632" y="8600297"/>
            <a:ext cx="234040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&gt;&gt;solve('x^3+x^2+x+1=0')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719632" y="8905097"/>
            <a:ext cx="363209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 Matlab give you the answer in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form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719632" y="9214469"/>
            <a:ext cx="669644" cy="770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ans</a:t>
            </a:r>
            <a:r>
              <a:rPr sz="1400" b="1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</a:p>
          <a:p>
            <a:pPr marL="0" marR="0">
              <a:lnSpc>
                <a:spcPts val="1554"/>
              </a:lnSpc>
              <a:spcBef>
                <a:spcPts val="806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[ -1]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21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object 1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962609" y="3004693"/>
            <a:ext cx="5425490" cy="525284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19632" y="1341993"/>
            <a:ext cx="47960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[ i]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648317"/>
            <a:ext cx="539438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[ -i]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1951593"/>
            <a:ext cx="511914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That means the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three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solutions for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equation are 1, j, and</a:t>
            </a:r>
            <a:r>
              <a:rPr sz="14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–j.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2262489"/>
            <a:ext cx="221885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&gt;&gt;x=solve('sin(x)+x=0.1')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2568813"/>
            <a:ext cx="50257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x =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2875137"/>
            <a:ext cx="196541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5.001042187833512e-2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3178413"/>
            <a:ext cx="652807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 expressions with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more than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one variable, we can solve for one or more of the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3485118"/>
            <a:ext cx="6811760" cy="4627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variables</a:t>
            </a:r>
            <a:r>
              <a:rPr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terms</a:t>
            </a:r>
            <a:r>
              <a:rPr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others.</a:t>
            </a:r>
            <a:r>
              <a:rPr sz="1400" spc="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Here</a:t>
            </a:r>
            <a:r>
              <a:rPr sz="1400" spc="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find</a:t>
            </a:r>
            <a:r>
              <a:rPr sz="1400" spc="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roots</a:t>
            </a:r>
            <a:r>
              <a:rPr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quadratic</a:t>
            </a:r>
            <a:r>
              <a:rPr sz="1400" spc="1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ax</a:t>
            </a:r>
            <a:r>
              <a:rPr sz="900" i="1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+bx+c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19632" y="3792966"/>
            <a:ext cx="681179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x</a:t>
            </a:r>
            <a:r>
              <a:rPr sz="1400" i="1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terms</a:t>
            </a:r>
            <a:r>
              <a:rPr sz="14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a,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</a:t>
            </a:r>
            <a:r>
              <a:rPr sz="14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c.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default</a:t>
            </a:r>
            <a:r>
              <a:rPr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solve</a:t>
            </a:r>
            <a:r>
              <a:rPr sz="14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sets</a:t>
            </a:r>
            <a:r>
              <a:rPr sz="14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given</a:t>
            </a:r>
            <a:r>
              <a:rPr sz="14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expression</a:t>
            </a:r>
            <a:r>
              <a:rPr sz="1400" spc="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equal</a:t>
            </a:r>
            <a:r>
              <a:rPr sz="14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zero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632" y="4099290"/>
            <a:ext cx="218111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if an equation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not given.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719632" y="4408662"/>
            <a:ext cx="262018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 x=solve('a*x^2+b*x+c','x')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19632" y="4714986"/>
            <a:ext cx="50257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x =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19632" y="5022834"/>
            <a:ext cx="269982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[ 1/2/a*(-b+(b^2-4*a*c)^(1/2))]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19632" y="5329158"/>
            <a:ext cx="265106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[ 1/2/a*(-b-(b^2-4*a*c)^(1/2))]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719632" y="5632688"/>
            <a:ext cx="602732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 can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solve an equation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two</a:t>
            </a:r>
            <a:r>
              <a:rPr sz="14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variables for one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 them. For example: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719632" y="5942060"/>
            <a:ext cx="3956727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 y=solve('y^2+2*x*y+2*x^2+2*x+1=0', 'y')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719632" y="6249908"/>
            <a:ext cx="50257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y =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719632" y="6556232"/>
            <a:ext cx="117295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[-x+i*(x+1)]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719632" y="6862556"/>
            <a:ext cx="117439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[ -x-i*(x+1)]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719632" y="7165832"/>
            <a:ext cx="645261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 can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solve more than one equation simultaneously. For example to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find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719632" y="7472156"/>
            <a:ext cx="65324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value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719632" y="7780385"/>
            <a:ext cx="589174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 x and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</a:t>
            </a:r>
            <a:r>
              <a:rPr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400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equations: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5x+10y=46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28x+32y=32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 you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write: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719632" y="8089757"/>
            <a:ext cx="409821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 [x,y]=solve('5*x+10*y=46', '28*x+32*y=32')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719632" y="8393033"/>
            <a:ext cx="272123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 you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get the following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result: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719632" y="8702405"/>
            <a:ext cx="50257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x =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719632" y="9010253"/>
            <a:ext cx="643079" cy="770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-48/5</a:t>
            </a:r>
          </a:p>
          <a:p>
            <a:pPr marL="0" marR="0">
              <a:lnSpc>
                <a:spcPts val="1554"/>
              </a:lnSpc>
              <a:spcBef>
                <a:spcPts val="806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y =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719632" y="9622850"/>
            <a:ext cx="58370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47/5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22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object 1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962609" y="3004693"/>
            <a:ext cx="5425490" cy="525284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19632" y="1341993"/>
            <a:ext cx="377915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 [x,y]=solve('log(x)+x*y=0',</a:t>
            </a:r>
            <a:r>
              <a:rPr sz="1400" b="1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'x*y+5*y=1')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648317"/>
            <a:ext cx="50257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x =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1954641"/>
            <a:ext cx="1737740" cy="772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.8631121967939437</a:t>
            </a:r>
          </a:p>
          <a:p>
            <a:pPr marL="0" marR="0">
              <a:lnSpc>
                <a:spcPts val="1554"/>
              </a:lnSpc>
              <a:spcBef>
                <a:spcPts val="819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y =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2568813"/>
            <a:ext cx="173774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.1705578823046945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2872089"/>
            <a:ext cx="4980107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solve the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system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i="1" spc="15">
                <a:solidFill>
                  <a:srgbClr val="000000"/>
                </a:solidFill>
                <a:latin typeface="Times New Roman"/>
                <a:cs typeface="Times New Roman"/>
              </a:rPr>
              <a:t>x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²+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x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+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y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² = 2 and 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x-y</a:t>
            </a:r>
            <a:r>
              <a:rPr sz="1400" i="1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= 2. 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 type: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3181461"/>
            <a:ext cx="4048408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 [x,y] = solve(</a:t>
            </a:r>
            <a:r>
              <a:rPr sz="1400" b="1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'x^2+ x+</a:t>
            </a:r>
            <a:r>
              <a:rPr sz="1400" b="1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y^2 = 2', '2*x-y =</a:t>
            </a:r>
            <a:r>
              <a:rPr sz="1400" b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2')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3485118"/>
            <a:ext cx="178234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get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solutions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3796014"/>
            <a:ext cx="50257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x =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19632" y="4102338"/>
            <a:ext cx="65794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[ 2/5]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632" y="4408662"/>
            <a:ext cx="51918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[ 1]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719632" y="4714986"/>
            <a:ext cx="50257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y =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19632" y="5022834"/>
            <a:ext cx="71738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[ -6/5]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19632" y="5329158"/>
            <a:ext cx="51918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[ 0]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19632" y="5632688"/>
            <a:ext cx="558924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This means that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there are two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points which are (2/5,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-6/5) and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(1, 0).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719632" y="5939012"/>
            <a:ext cx="6307189" cy="459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Now let's find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points of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intersection of the</a:t>
            </a:r>
            <a:r>
              <a:rPr sz="14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circles</a:t>
            </a:r>
            <a:r>
              <a:rPr sz="14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x</a:t>
            </a:r>
            <a:r>
              <a:rPr sz="900" i="1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+y</a:t>
            </a:r>
            <a:r>
              <a:rPr sz="900" i="1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=4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(x-1)</a:t>
            </a:r>
            <a:r>
              <a:rPr sz="900" i="1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+(y-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719632" y="6246860"/>
            <a:ext cx="711454" cy="4482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1)</a:t>
            </a:r>
            <a:r>
              <a:rPr sz="900" i="1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=1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719632" y="6556232"/>
            <a:ext cx="417597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&gt;&gt;[x,y]=solve('x^2+y^2=4','(x-1)^2+(y-1)^2=1')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719632" y="6862556"/>
            <a:ext cx="45822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x=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719632" y="7168880"/>
            <a:ext cx="157049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[ 5/4-1/4*7^(1/2)]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719632" y="7475204"/>
            <a:ext cx="157127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[5/4+1/4*7^(1/2)]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719632" y="7783433"/>
            <a:ext cx="45822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y=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719632" y="8089757"/>
            <a:ext cx="161310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[ 5/4+1/4*7^(1/2)]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719632" y="8396081"/>
            <a:ext cx="1529047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[5/4-1/4*7^(1/2)]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719632" y="8699357"/>
            <a:ext cx="671409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 same way</a:t>
            </a:r>
            <a:r>
              <a:rPr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if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have more than two equations you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use the same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719632" y="9007205"/>
            <a:ext cx="40614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719632" y="9313478"/>
            <a:ext cx="1989838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solve them</a:t>
            </a:r>
            <a:r>
              <a:rPr sz="14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 example: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719632" y="9622850"/>
            <a:ext cx="421182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[x,y,z]=solve('x+y+z=1','x+2*y-z=3','2*x-2*z=2')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23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62609" y="3004693"/>
            <a:ext cx="5425490" cy="5252846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341993"/>
            <a:ext cx="502570" cy="13846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x =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1/2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y =</a:t>
            </a:r>
          </a:p>
          <a:p>
            <a:pPr marL="0" marR="0">
              <a:lnSpc>
                <a:spcPts val="1554"/>
              </a:lnSpc>
              <a:spcBef>
                <a:spcPts val="819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2568813"/>
            <a:ext cx="553925" cy="770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z =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-1/2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3181914"/>
            <a:ext cx="313221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2.2 DIFFERENTIAL EQUATIONS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3488618"/>
            <a:ext cx="347426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2.2.1 First Order Differential Equations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3792966"/>
            <a:ext cx="680656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400" spc="14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400" spc="14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solve</a:t>
            </a:r>
            <a:r>
              <a:rPr sz="1400" spc="14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linear</a:t>
            </a:r>
            <a:r>
              <a:rPr sz="1400" spc="14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ordinary</a:t>
            </a:r>
            <a:r>
              <a:rPr sz="1400" spc="14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differential</a:t>
            </a:r>
            <a:r>
              <a:rPr sz="1400" spc="14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equations</a:t>
            </a:r>
            <a:r>
              <a:rPr sz="1400" spc="14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sz="1400" spc="14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4099290"/>
            <a:ext cx="680616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withoutinitial/boundary</a:t>
            </a:r>
            <a:r>
              <a:rPr sz="1400" spc="3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conditions.</a:t>
            </a:r>
            <a:r>
              <a:rPr sz="1400" spc="3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Do</a:t>
            </a:r>
            <a:r>
              <a:rPr sz="1400" spc="4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not</a:t>
            </a:r>
            <a:r>
              <a:rPr sz="1400" spc="3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expect</a:t>
            </a:r>
            <a:r>
              <a:rPr sz="1400" spc="3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400" spc="3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400" spc="39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solve</a:t>
            </a:r>
            <a:r>
              <a:rPr sz="1400" spc="3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nonlinear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4405614"/>
            <a:ext cx="681181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ordinary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differentialequations</a:t>
            </a:r>
            <a:r>
              <a:rPr sz="14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  <a:r>
              <a:rPr sz="14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typically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have</a:t>
            </a:r>
            <a:r>
              <a:rPr sz="14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</a:t>
            </a:r>
            <a:r>
              <a:rPr sz="14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analytical</a:t>
            </a:r>
            <a:r>
              <a:rPr sz="14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solutions.</a:t>
            </a:r>
            <a:r>
              <a:rPr sz="14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Higher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19632" y="4711938"/>
            <a:ext cx="6803288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derivatives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4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be handleads</a:t>
            </a:r>
            <a:r>
              <a:rPr sz="1400" spc="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well.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4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finding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symbolic</a:t>
            </a:r>
            <a:r>
              <a:rPr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solution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632" y="5019786"/>
            <a:ext cx="2801472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 differential equations is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dsolve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719632" y="5326110"/>
            <a:ext cx="624054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 that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command, the derivative of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function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y</a:t>
            </a:r>
            <a:r>
              <a:rPr sz="1400" i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 represented by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Dy. For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19632" y="5632688"/>
            <a:ext cx="91524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example,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19632" y="5939012"/>
            <a:ext cx="6790707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suppose that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we want to find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solution of the equation</a:t>
            </a:r>
            <a:r>
              <a:rPr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x y' - y</a:t>
            </a:r>
            <a:r>
              <a:rPr sz="1400" i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= 1. 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will have: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19632" y="6249908"/>
            <a:ext cx="219202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&gt;&gt;dsolve('x*Dy-y=1', 'x')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719632" y="6556232"/>
            <a:ext cx="66964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ans</a:t>
            </a:r>
            <a:r>
              <a:rPr sz="1400" b="1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719632" y="6862556"/>
            <a:ext cx="91306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-1+x*C1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719632" y="7165832"/>
            <a:ext cx="670151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This means that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solution is any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function of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form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y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= -1+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cx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 where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sz="1400" i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 any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719632" y="7472156"/>
            <a:ext cx="679220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constant. The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letter “D”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has a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special meaning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 cannot be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used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otherwise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side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719632" y="7780385"/>
            <a:ext cx="78682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dsolve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719632" y="8086709"/>
            <a:ext cx="532976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It means “first derivative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of”. The C1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 a constant of integration.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719632" y="8393033"/>
            <a:ext cx="659373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If we have the initial condition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y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(1) =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5,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we can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get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particular solution on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719632" y="8699357"/>
            <a:ext cx="2096098" cy="1081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following way:</a:t>
            </a:r>
          </a:p>
          <a:p>
            <a:pPr marL="0" marR="0">
              <a:lnSpc>
                <a:spcPts val="1554"/>
              </a:lnSpc>
              <a:spcBef>
                <a:spcPts val="843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&gt;&gt;dsolve('Dy+y=cos(t)')</a:t>
            </a:r>
          </a:p>
          <a:p>
            <a:pPr marL="0" marR="0">
              <a:lnSpc>
                <a:spcPts val="1554"/>
              </a:lnSpc>
              <a:spcBef>
                <a:spcPts val="806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ans</a:t>
            </a:r>
            <a:r>
              <a:rPr sz="1400" b="1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719632" y="9622850"/>
            <a:ext cx="283050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1/2*cos(t)+1/2*sin(t)+exp(-t)*C1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24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62609" y="3004693"/>
            <a:ext cx="5425490" cy="5252846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341993"/>
            <a:ext cx="296651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&gt;&gt;dsolve('x*Dy-y=1', 'y(1)=5', 'x')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1648317"/>
            <a:ext cx="66964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ans</a:t>
            </a:r>
            <a:r>
              <a:rPr sz="1400" b="1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1954641"/>
            <a:ext cx="784298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-1+6*x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2339141"/>
            <a:ext cx="261816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2.2.2 Second Order</a:t>
            </a:r>
            <a:r>
              <a:rPr sz="1400" b="1" u="sng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Equations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2641965"/>
            <a:ext cx="6203665" cy="10771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second order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linear equations can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be solved similarly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as the first order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differential equations by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using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dsolve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 For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dsolve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second</a:t>
            </a:r>
          </a:p>
          <a:p>
            <a:pPr marL="0" marR="0">
              <a:lnSpc>
                <a:spcPts val="1554"/>
              </a:lnSpc>
              <a:spcBef>
                <a:spcPts val="81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derivative of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y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3561318"/>
            <a:ext cx="5434260" cy="10813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 represented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D2y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 The letters </a:t>
            </a:r>
            <a:r>
              <a:rPr sz="1400" spc="-23">
                <a:solidFill>
                  <a:srgbClr val="000000"/>
                </a:solidFill>
                <a:latin typeface="Times New Roman"/>
                <a:cs typeface="Times New Roman"/>
              </a:rPr>
              <a:t>“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D2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” mean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second derivative.</a:t>
            </a:r>
          </a:p>
          <a:p>
            <a:pPr marL="0" marR="0">
              <a:lnSpc>
                <a:spcPts val="1554"/>
              </a:lnSpc>
              <a:spcBef>
                <a:spcPts val="819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 example, the command for solving</a:t>
            </a:r>
            <a:r>
              <a:rPr sz="14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 i="1">
                <a:solidFill>
                  <a:srgbClr val="000000"/>
                </a:solidFill>
                <a:latin typeface="Times New Roman"/>
                <a:cs typeface="Times New Roman"/>
              </a:rPr>
              <a:t>y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''-3</a:t>
            </a:r>
            <a:r>
              <a:rPr sz="1400" b="1" i="1">
                <a:solidFill>
                  <a:srgbClr val="000000"/>
                </a:solidFill>
                <a:latin typeface="Times New Roman"/>
                <a:cs typeface="Times New Roman"/>
              </a:rPr>
              <a:t>y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'+2</a:t>
            </a:r>
            <a:r>
              <a:rPr sz="1400" b="1" i="1">
                <a:solidFill>
                  <a:srgbClr val="000000"/>
                </a:solidFill>
                <a:latin typeface="Times New Roman"/>
                <a:cs typeface="Times New Roman"/>
              </a:rPr>
              <a:t>y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= sin</a:t>
            </a:r>
            <a:r>
              <a:rPr sz="1400" b="1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 i="1" spc="10">
                <a:solidFill>
                  <a:srgbClr val="000000"/>
                </a:solidFill>
                <a:latin typeface="Times New Roman"/>
                <a:cs typeface="Times New Roman"/>
              </a:rPr>
              <a:t>x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0" marR="0">
              <a:lnSpc>
                <a:spcPts val="1554"/>
              </a:lnSpc>
              <a:spcBef>
                <a:spcPts val="831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&gt;&gt;dsolve('D2y-3*Dy+2*y=sin(x)', 'x')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4484862"/>
            <a:ext cx="66964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ans</a:t>
            </a:r>
            <a:r>
              <a:rPr sz="1400" b="1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19632" y="4791186"/>
            <a:ext cx="5472205" cy="13849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3/10*cos(x)+1/10*sin(x)+C1*exp(x)+C2*exp(2*x)</a:t>
            </a:r>
          </a:p>
          <a:p>
            <a:pPr marL="0" marR="0">
              <a:lnSpc>
                <a:spcPts val="1554"/>
              </a:lnSpc>
              <a:spcBef>
                <a:spcPts val="845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If we have the initial conditions y(0) = 1, y'(0)=-1, we would have:</a:t>
            </a:r>
          </a:p>
          <a:p>
            <a:pPr marL="0" marR="0">
              <a:lnSpc>
                <a:spcPts val="1554"/>
              </a:lnSpc>
              <a:spcBef>
                <a:spcPts val="831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&gt;&gt;dsolve('D2y-3*Dy+2*y=sin(x)', 'y(0)=1', 'Dy(0)=-1', 'x')</a:t>
            </a:r>
          </a:p>
          <a:p>
            <a:pPr marL="0" marR="0">
              <a:lnSpc>
                <a:spcPts val="1554"/>
              </a:lnSpc>
              <a:spcBef>
                <a:spcPts val="809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ans</a:t>
            </a:r>
            <a:r>
              <a:rPr sz="1400" b="1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632" y="6018260"/>
            <a:ext cx="4265988" cy="7669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3/10*cos(x)+1/10*sin(x)+5/2*exp(x)-9/5*exp(2*x)</a:t>
            </a:r>
          </a:p>
          <a:p>
            <a:pPr marL="0" marR="0">
              <a:lnSpc>
                <a:spcPts val="1554"/>
              </a:lnSpc>
              <a:spcBef>
                <a:spcPts val="819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Example:d</a:t>
            </a:r>
            <a:r>
              <a:rPr sz="900" b="1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y/dx</a:t>
            </a:r>
            <a:r>
              <a:rPr sz="900" b="1">
                <a:solidFill>
                  <a:srgbClr val="000000"/>
                </a:solidFill>
                <a:latin typeface="Times New Roman"/>
                <a:cs typeface="Times New Roman"/>
              </a:rPr>
              <a:t>2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-2dy/dx</a:t>
            </a:r>
            <a:r>
              <a:rPr sz="1400" b="1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-3y=x</a:t>
            </a:r>
            <a:r>
              <a:rPr sz="900" b="1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719632" y="6632432"/>
            <a:ext cx="3240032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&gt;&gt;dsolve('D2y</a:t>
            </a:r>
            <a:r>
              <a:rPr sz="1400" b="1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- 2*Dy</a:t>
            </a:r>
            <a:r>
              <a:rPr sz="1400" b="1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- 3*y=x^2', 'x')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19632" y="6938756"/>
            <a:ext cx="66964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ans</a:t>
            </a:r>
            <a:r>
              <a:rPr sz="1400" b="1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19632" y="7245080"/>
            <a:ext cx="5659777" cy="138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-14/27+4/9*x-1/3*x^2+C1*exp(3*x)+C2*exp(-x)</a:t>
            </a:r>
          </a:p>
          <a:p>
            <a:pPr marL="0" marR="0">
              <a:lnSpc>
                <a:spcPts val="1554"/>
              </a:lnSpc>
              <a:spcBef>
                <a:spcPts val="783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Example:d</a:t>
            </a:r>
            <a:r>
              <a:rPr sz="900" b="1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y/dx</a:t>
            </a:r>
            <a:r>
              <a:rPr sz="900" b="1">
                <a:solidFill>
                  <a:srgbClr val="000000"/>
                </a:solidFill>
                <a:latin typeface="Times New Roman"/>
                <a:cs typeface="Times New Roman"/>
              </a:rPr>
              <a:t>2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-2dy/dx</a:t>
            </a:r>
            <a:r>
              <a:rPr sz="1400" b="1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-3y=x</a:t>
            </a:r>
            <a:r>
              <a:rPr sz="900" b="1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1400" b="1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sz="1400" b="1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y(0)=0,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dy/dx</a:t>
            </a:r>
            <a:r>
              <a:rPr sz="14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=1 at x=1</a:t>
            </a:r>
          </a:p>
          <a:p>
            <a:pPr marL="0" marR="0">
              <a:lnSpc>
                <a:spcPts val="1554"/>
              </a:lnSpc>
              <a:spcBef>
                <a:spcPts val="896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&gt;&gt;dsolve('D2y</a:t>
            </a:r>
            <a:r>
              <a:rPr sz="1400" b="1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- 2*Dy</a:t>
            </a:r>
            <a:r>
              <a:rPr sz="1400" b="1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- 3*y=x^2','y(0)=0, Dy(1)=1','x')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ans</a:t>
            </a:r>
            <a:r>
              <a:rPr sz="1400" b="1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19632" y="8472281"/>
            <a:ext cx="6133300" cy="770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-1/3*x^2+4/9*x-14/27+1/9*(-11+14*exp(3))/(3*exp(3)+exp(-1))*exp(-x)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+1/27*(33+1 4*exp(-1))/(3*exp(3)+exp(-1))*exp(3*x)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25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5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239</Paragraphs>
  <Slides>5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Theme Office</vt:lpstr>
      <vt:lpstr>Slide 1</vt:lpstr>
      <vt:lpstr>Slide 2</vt:lpstr>
      <vt:lpstr>Slide 3</vt:lpstr>
      <vt:lpstr>Slide 4</vt:lpstr>
      <vt:lpstr>Slide 5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2019-11-06T07:07:21Z</dcterms:modified>
</cp:coreProperties>
</file>